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9" r:id="rId20"/>
    <p:sldId id="280" r:id="rId21"/>
    <p:sldId id="273" r:id="rId22"/>
    <p:sldId id="274" r:id="rId23"/>
    <p:sldId id="275" r:id="rId24"/>
    <p:sldId id="276" r:id="rId25"/>
    <p:sldId id="277" r:id="rId26"/>
    <p:sldId id="282" r:id="rId27"/>
    <p:sldId id="28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>
      <p:cViewPr varScale="1">
        <p:scale>
          <a:sx n="106" d="100"/>
          <a:sy n="106" d="100"/>
        </p:scale>
        <p:origin x="7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3D484-EDFF-B944-968F-2E07E6DF6E94}" type="datetimeFigureOut">
              <a:rPr lang="it-IT" smtClean="0"/>
              <a:t>08/04/24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FAE4A-3977-A241-8FD4-2AB86D6BDA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51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FAE4A-3977-A241-8FD4-2AB86D6BDAE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7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4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5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9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2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4/8/24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4/8/24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E2807-A423-D79B-A09D-4DBBD10A5F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23975" r="-1" b="-1"/>
          <a:stretch/>
        </p:blipFill>
        <p:spPr>
          <a:xfrm>
            <a:off x="-2" y="10"/>
            <a:ext cx="12188952" cy="6857990"/>
          </a:xfrm>
          <a:prstGeom prst="rect">
            <a:avLst/>
          </a:prstGeom>
        </p:spPr>
      </p:pic>
      <p:sp>
        <p:nvSpPr>
          <p:cNvPr id="53" name="Frame 52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9A26370-BEAF-7424-9DBC-A065DF917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«Nutri i tuoi bambini con amore e buon senso»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C3C30EB-511B-F229-75FA-5303431BE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it-IT" sz="2200" dirty="0">
                <a:solidFill>
                  <a:srgbClr val="FFFFFF"/>
                </a:solidFill>
              </a:rPr>
              <a:t>A cura di Dott.ssa Federica </a:t>
            </a:r>
            <a:r>
              <a:rPr lang="it-IT" sz="2200" dirty="0" err="1">
                <a:solidFill>
                  <a:srgbClr val="FFFFFF"/>
                </a:solidFill>
              </a:rPr>
              <a:t>Patrinicola</a:t>
            </a:r>
            <a:endParaRPr lang="it-IT" sz="2200" dirty="0">
              <a:solidFill>
                <a:srgbClr val="FFFFFF"/>
              </a:solidFill>
            </a:endParaRPr>
          </a:p>
          <a:p>
            <a:r>
              <a:rPr lang="it-IT" sz="2200" dirty="0">
                <a:solidFill>
                  <a:srgbClr val="FFFFFF"/>
                </a:solidFill>
              </a:rPr>
              <a:t>Biologa esperta in nutrizione clinica</a:t>
            </a:r>
          </a:p>
        </p:txBody>
      </p:sp>
      <p:pic>
        <p:nvPicPr>
          <p:cNvPr id="5" name="5 Imagen">
            <a:extLst>
              <a:ext uri="{FF2B5EF4-FFF2-40B4-BE49-F238E27FC236}">
                <a16:creationId xmlns:a16="http://schemas.microsoft.com/office/drawing/2014/main" id="{DD3F0835-9181-87F8-4714-729870FCC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62" y="4809908"/>
            <a:ext cx="813413" cy="119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97FD19-AB46-A4A2-74E2-2B6C205E5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684" y="845219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1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Allena il tuo corpo perché lo ami, non perché lo odi.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40279E-B892-B5FE-A22B-6DDCE64D7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4" y="3130717"/>
            <a:ext cx="4581526" cy="29860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100" dirty="0">
                <a:solidFill>
                  <a:schemeClr val="tx2">
                    <a:alpha val="60000"/>
                  </a:schemeClr>
                </a:solidFill>
              </a:rPr>
              <a:t>I bambini devono percepire l’esercizio fisico come qualcosa di  divertente, qualcosa che facciamo perché ci fa sentire bene, non perché vogliamo avere gli addominali scolpiti. </a:t>
            </a:r>
          </a:p>
          <a:p>
            <a:pPr>
              <a:lnSpc>
                <a:spcPct val="100000"/>
              </a:lnSpc>
            </a:pPr>
            <a:r>
              <a:rPr lang="it-IT" sz="1100" dirty="0">
                <a:solidFill>
                  <a:schemeClr val="tx2">
                    <a:alpha val="60000"/>
                  </a:schemeClr>
                </a:solidFill>
              </a:rPr>
              <a:t>Invece di far sembrare l’esercizio un compito o una punizione, incoraggia  qualsiasi forma di movimento piacevole e divertente. </a:t>
            </a:r>
          </a:p>
          <a:p>
            <a:pPr>
              <a:lnSpc>
                <a:spcPct val="100000"/>
              </a:lnSpc>
            </a:pPr>
            <a:r>
              <a:rPr lang="it-IT" sz="1100" dirty="0">
                <a:solidFill>
                  <a:schemeClr val="tx2">
                    <a:alpha val="60000"/>
                  </a:schemeClr>
                </a:solidFill>
              </a:rPr>
              <a:t>Aiutateli a conservare il piacere che deriva dall'attività fisica fin dalla prima infanzia attraverso gli sport di squadra, i giochi all'aria aperta e le passeggiate. </a:t>
            </a:r>
          </a:p>
          <a:p>
            <a:pPr>
              <a:lnSpc>
                <a:spcPct val="100000"/>
              </a:lnSpc>
            </a:pPr>
            <a:r>
              <a:rPr lang="it-IT" sz="1100" dirty="0">
                <a:solidFill>
                  <a:schemeClr val="tx2">
                    <a:alpha val="60000"/>
                  </a:schemeClr>
                </a:solidFill>
              </a:rPr>
              <a:t>Chiedete loro quali sport preferiscono praticare e non limitatevi a sedervi in disparte: lasciatevi coinvolgere e rendetela un’attività da condividere con tutta la famiglia.</a:t>
            </a:r>
          </a:p>
        </p:txBody>
      </p:sp>
      <p:pic>
        <p:nvPicPr>
          <p:cNvPr id="6" name="Immagine 5" descr="Immagine che contiene vestiti, erba, persona, cielo&#10;&#10;Descrizione generata automaticamente">
            <a:extLst>
              <a:ext uri="{FF2B5EF4-FFF2-40B4-BE49-F238E27FC236}">
                <a16:creationId xmlns:a16="http://schemas.microsoft.com/office/drawing/2014/main" id="{067FD326-1F47-3CFC-75F9-7C699C21AB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81" r="885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ame 2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erdure e frutti in una riga">
            <a:extLst>
              <a:ext uri="{FF2B5EF4-FFF2-40B4-BE49-F238E27FC236}">
                <a16:creationId xmlns:a16="http://schemas.microsoft.com/office/drawing/2014/main" id="{F52878EF-8A1C-98B8-C161-7CF0E057D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65BA2D-40E8-E248-24B2-E81E1774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39654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2.  </a:t>
            </a:r>
            <a:r>
              <a:rPr lang="en-US" sz="4200" dirty="0" err="1">
                <a:solidFill>
                  <a:srgbClr val="FFFFFF"/>
                </a:solidFill>
              </a:rPr>
              <a:t>Sii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consapevole</a:t>
            </a:r>
            <a:r>
              <a:rPr lang="en-US" sz="4200" dirty="0">
                <a:solidFill>
                  <a:srgbClr val="FFFFFF"/>
                </a:solidFill>
              </a:rPr>
              <a:t> del </a:t>
            </a:r>
            <a:r>
              <a:rPr lang="en-US" sz="4200" dirty="0" err="1">
                <a:solidFill>
                  <a:srgbClr val="FFFFFF"/>
                </a:solidFill>
              </a:rPr>
              <a:t>linguaggio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che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utilizzi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quando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parli</a:t>
            </a:r>
            <a:r>
              <a:rPr lang="en-US" sz="4200" dirty="0">
                <a:solidFill>
                  <a:srgbClr val="FFFFFF"/>
                </a:solidFill>
              </a:rPr>
              <a:t> di </a:t>
            </a:r>
            <a:r>
              <a:rPr lang="en-US" sz="4200" dirty="0" err="1">
                <a:solidFill>
                  <a:srgbClr val="FFFFFF"/>
                </a:solidFill>
              </a:rPr>
              <a:t>cibo</a:t>
            </a:r>
            <a:endParaRPr lang="en-US" sz="4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60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5697096-D139-7D51-F2DE-9A2B3BD32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37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Sii consapevole del linguaggio che utilizzi quando parli di cibo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324F42-613F-641F-0AEF-4307236B9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tx2">
                    <a:alpha val="60000"/>
                  </a:schemeClr>
                </a:solidFill>
              </a:rPr>
              <a:t>Classificare i cibi in «buoni» e «cattivi»</a:t>
            </a:r>
          </a:p>
          <a:p>
            <a:r>
              <a:rPr lang="it-IT" sz="1800" dirty="0">
                <a:solidFill>
                  <a:schemeClr val="tx2">
                    <a:alpha val="60000"/>
                  </a:schemeClr>
                </a:solidFill>
              </a:rPr>
              <a:t>»Cibi salutari» e «Cibi spazzatura»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pPr marL="228600" indent="0" algn="ctr">
              <a:buNone/>
            </a:pPr>
            <a:r>
              <a:rPr lang="it-IT" sz="1800" dirty="0">
                <a:solidFill>
                  <a:schemeClr val="bg2">
                    <a:lumMod val="10000"/>
                    <a:alpha val="60000"/>
                  </a:schemeClr>
                </a:solidFill>
              </a:rPr>
              <a:t>Non fa altro che amplificare la sensazione che determinati cibi «si debbano meritare»  e che abbiano un «valore morale»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Ristorante">
            <a:extLst>
              <a:ext uri="{FF2B5EF4-FFF2-40B4-BE49-F238E27FC236}">
                <a16:creationId xmlns:a16="http://schemas.microsoft.com/office/drawing/2014/main" id="{F975F372-FF1C-C59F-9390-E902D09C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79" r="17287" b="2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ame 25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3" name="Rectangle 27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Varietà di verdure fresche">
            <a:extLst>
              <a:ext uri="{FF2B5EF4-FFF2-40B4-BE49-F238E27FC236}">
                <a16:creationId xmlns:a16="http://schemas.microsoft.com/office/drawing/2014/main" id="{262E44A7-110B-7D51-3753-ED6D14C7F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42" b="328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4" name="Rectangle 29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31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33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32E36CD-A25C-012C-869E-50948095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1" y="729840"/>
            <a:ext cx="4476750" cy="309536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>
                <a:solidFill>
                  <a:srgbClr val="FFFFFF"/>
                </a:solidFill>
              </a:rPr>
              <a:t>3.  </a:t>
            </a:r>
            <a:r>
              <a:rPr lang="en-US" sz="4600" dirty="0" err="1">
                <a:solidFill>
                  <a:srgbClr val="FFFFFF"/>
                </a:solidFill>
              </a:rPr>
              <a:t>Aiutali</a:t>
            </a:r>
            <a:r>
              <a:rPr lang="en-US" sz="4600" dirty="0">
                <a:solidFill>
                  <a:srgbClr val="FFFFFF"/>
                </a:solidFill>
              </a:rPr>
              <a:t> ad </a:t>
            </a:r>
            <a:r>
              <a:rPr lang="en-US" sz="4600" dirty="0" err="1">
                <a:solidFill>
                  <a:srgbClr val="FFFFFF"/>
                </a:solidFill>
              </a:rPr>
              <a:t>avere</a:t>
            </a:r>
            <a:r>
              <a:rPr lang="en-US" sz="4600" dirty="0">
                <a:solidFill>
                  <a:srgbClr val="FFFFFF"/>
                </a:solidFill>
              </a:rPr>
              <a:t> fiducia </a:t>
            </a:r>
            <a:r>
              <a:rPr lang="en-US" sz="4600" dirty="0" err="1">
                <a:solidFill>
                  <a:srgbClr val="FFFFFF"/>
                </a:solidFill>
              </a:rPr>
              <a:t>nella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loro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innata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  <a:r>
              <a:rPr lang="en-US" sz="4600" dirty="0" err="1">
                <a:solidFill>
                  <a:srgbClr val="FFFFFF"/>
                </a:solidFill>
              </a:rPr>
              <a:t>capacità</a:t>
            </a:r>
            <a:r>
              <a:rPr lang="en-US" sz="4600" dirty="0">
                <a:solidFill>
                  <a:srgbClr val="FFFFFF"/>
                </a:solidFill>
              </a:rPr>
              <a:t> di </a:t>
            </a:r>
            <a:r>
              <a:rPr lang="en-US" sz="4600" dirty="0" err="1">
                <a:solidFill>
                  <a:srgbClr val="FFFFFF"/>
                </a:solidFill>
              </a:rPr>
              <a:t>autoregolarsi</a:t>
            </a:r>
            <a:r>
              <a:rPr lang="en-US" sz="46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412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F9A4BB0-22DD-8D57-2069-011B91F4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848228"/>
            <a:ext cx="5890590" cy="2076450"/>
          </a:xfrm>
        </p:spPr>
        <p:txBody>
          <a:bodyPr anchor="b">
            <a:normAutofit/>
          </a:bodyPr>
          <a:lstStyle/>
          <a:p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Aiutali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ad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avere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fiducia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nella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loro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innata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capacità</a:t>
            </a:r>
            <a:r>
              <a:rPr lang="en-US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di </a:t>
            </a:r>
            <a:r>
              <a:rPr lang="en-US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autoregolarsi</a:t>
            </a: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57785E-2BD7-A7DE-F9F6-87224451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359" y="3014662"/>
            <a:ext cx="5890591" cy="2986087"/>
          </a:xfrm>
        </p:spPr>
        <p:txBody>
          <a:bodyPr>
            <a:normAutofit fontScale="92500" lnSpcReduction="10000"/>
          </a:bodyPr>
          <a:lstStyle/>
          <a:p>
            <a:r>
              <a:rPr lang="it-IT" sz="1800" dirty="0">
                <a:solidFill>
                  <a:schemeClr val="tx2">
                    <a:alpha val="60000"/>
                  </a:schemeClr>
                </a:solidFill>
              </a:rPr>
              <a:t>Invece di usare frasi come: «se non mangi tutti i broccoli niente gelato» o «non ti alzi se non finisci tutto quello che hai sul piatto»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r>
              <a:rPr lang="it-IT" sz="1800" dirty="0">
                <a:solidFill>
                  <a:schemeClr val="tx2">
                    <a:alpha val="60000"/>
                  </a:schemeClr>
                </a:solidFill>
              </a:rPr>
              <a:t>Prova a ricordarti che i  bambini vanno alimentati seguendo gli stimoli che vengono dal proprio organismo e non devono essere indotti a finire il piatto quando si dimostrano sazi: </a:t>
            </a:r>
            <a:r>
              <a:rPr lang="it-IT" sz="1800" b="1" dirty="0">
                <a:solidFill>
                  <a:schemeClr val="tx2">
                    <a:alpha val="60000"/>
                  </a:schemeClr>
                </a:solidFill>
              </a:rPr>
              <a:t>va rispettato il senso di autoregolazione </a:t>
            </a:r>
            <a:r>
              <a:rPr lang="it-IT" sz="1800" dirty="0">
                <a:solidFill>
                  <a:schemeClr val="tx2">
                    <a:alpha val="60000"/>
                  </a:schemeClr>
                </a:solidFill>
              </a:rPr>
              <a:t>del piccolo che è una caratteristica già presente nei primi anni di vita.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12" name="Picture 4" descr="Primo piano di boccioli">
            <a:extLst>
              <a:ext uri="{FF2B5EF4-FFF2-40B4-BE49-F238E27FC236}">
                <a16:creationId xmlns:a16="http://schemas.microsoft.com/office/drawing/2014/main" id="{3816C4EE-CE17-A254-067D-EBC464855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2" r="36649" b="2"/>
          <a:stretch/>
        </p:blipFill>
        <p:spPr>
          <a:xfrm>
            <a:off x="7236477" y="488577"/>
            <a:ext cx="4465948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35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Giocattolo rosso persona davanti a due righe di figure bianchi">
            <a:extLst>
              <a:ext uri="{FF2B5EF4-FFF2-40B4-BE49-F238E27FC236}">
                <a16:creationId xmlns:a16="http://schemas.microsoft.com/office/drawing/2014/main" id="{BB7BEDEF-0C0E-E842-349A-7BD1CD51E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9C2AB1-50FE-C6D6-61FA-8E4E0FD79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39654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>
                <a:solidFill>
                  <a:srgbClr val="FFFFFF"/>
                </a:solidFill>
              </a:rPr>
              <a:t>4.  Non </a:t>
            </a:r>
            <a:r>
              <a:rPr lang="en-US" sz="4200" dirty="0" err="1">
                <a:solidFill>
                  <a:srgbClr val="FFFFFF"/>
                </a:solidFill>
              </a:rPr>
              <a:t>giudicare</a:t>
            </a:r>
            <a:r>
              <a:rPr lang="en-US" sz="4200" dirty="0">
                <a:solidFill>
                  <a:srgbClr val="FFFFFF"/>
                </a:solidFill>
              </a:rPr>
              <a:t> e non </a:t>
            </a:r>
            <a:r>
              <a:rPr lang="en-US" sz="4200" dirty="0" err="1">
                <a:solidFill>
                  <a:srgbClr val="FFFFFF"/>
                </a:solidFill>
              </a:rPr>
              <a:t>parlare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negativamente</a:t>
            </a:r>
            <a:r>
              <a:rPr lang="en-US" sz="4200" dirty="0">
                <a:solidFill>
                  <a:srgbClr val="FFFFFF"/>
                </a:solidFill>
              </a:rPr>
              <a:t> del </a:t>
            </a:r>
            <a:r>
              <a:rPr lang="en-US" sz="4200" dirty="0" err="1">
                <a:solidFill>
                  <a:srgbClr val="FFFFFF"/>
                </a:solidFill>
              </a:rPr>
              <a:t>tuo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corpo</a:t>
            </a:r>
            <a:r>
              <a:rPr lang="en-US" sz="4200" dirty="0">
                <a:solidFill>
                  <a:srgbClr val="FFFFFF"/>
                </a:solidFill>
              </a:rPr>
              <a:t> o di </a:t>
            </a:r>
            <a:r>
              <a:rPr lang="en-US" sz="4200" dirty="0" err="1">
                <a:solidFill>
                  <a:srgbClr val="FFFFFF"/>
                </a:solidFill>
              </a:rPr>
              <a:t>quello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degli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altri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218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me 21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55AAC1-57D8-0437-9956-C9D0B2810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4941"/>
            <a:ext cx="4287253" cy="262911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Svariati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studi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dimostrano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che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quando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un bambino\a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cresce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in un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ambiente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in cui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si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commenta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negativamente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il proprio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corpo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o il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corpo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altrui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, o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si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parla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sempre di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dieta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. </a:t>
            </a:r>
            <a:b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Quellə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bambinə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avrà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il 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66% in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più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di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rischio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di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sviluppare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un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rapporto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conflittuale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 con il proprio </a:t>
            </a:r>
            <a:r>
              <a:rPr lang="en-US" sz="2600" b="1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corpo</a:t>
            </a:r>
            <a:r>
              <a:rPr lang="en-US" sz="26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.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42B04FF-5F3C-008F-4C41-0DEF71AB3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959" r="9248" b="44271"/>
          <a:stretch/>
        </p:blipFill>
        <p:spPr>
          <a:xfrm>
            <a:off x="5963653" y="3655304"/>
            <a:ext cx="4585281" cy="262911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561FAE6-6866-8DA6-5442-1B1CA81E5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22" r="5384" b="44792"/>
          <a:stretch/>
        </p:blipFill>
        <p:spPr>
          <a:xfrm>
            <a:off x="5973182" y="573576"/>
            <a:ext cx="4585281" cy="311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45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ame 6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F405E96E-5F06-19A5-C232-96F9DCA4B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214" y="2020804"/>
            <a:ext cx="4581526" cy="2986087"/>
          </a:xfrm>
        </p:spPr>
        <p:txBody>
          <a:bodyPr>
            <a:normAutofit fontScale="77500" lnSpcReduction="20000"/>
          </a:bodyPr>
          <a:lstStyle/>
          <a:p>
            <a:r>
              <a:rPr lang="it-IT" sz="3500" b="0" i="0" u="none" strike="noStrike" dirty="0" err="1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Embodiment</a:t>
            </a:r>
            <a:r>
              <a:rPr lang="it-IT" sz="3500" b="0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: far crescere una </a:t>
            </a:r>
            <a:r>
              <a:rPr lang="it-IT" sz="3500" b="1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relazione positiva con il </a:t>
            </a:r>
            <a:r>
              <a:rPr lang="it-IT" sz="3500" b="0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proprio </a:t>
            </a:r>
            <a:r>
              <a:rPr lang="it-IT" sz="3500" b="1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corpo</a:t>
            </a:r>
            <a:r>
              <a:rPr lang="it-IT" sz="3500" b="0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 sin da </a:t>
            </a:r>
            <a:r>
              <a:rPr lang="it-IT" sz="3500" b="0" i="0" u="none" strike="noStrike" dirty="0" err="1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bambinə</a:t>
            </a:r>
            <a:r>
              <a:rPr lang="it-IT" sz="3500" b="0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.</a:t>
            </a:r>
          </a:p>
          <a:p>
            <a:br>
              <a:rPr lang="it-IT" sz="1800" b="0" i="0" u="none" strike="noStrike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</a:br>
            <a:endParaRPr lang="it-IT" sz="1800" b="0" i="0" u="none" strike="noStrike" dirty="0">
              <a:solidFill>
                <a:schemeClr val="tx2">
                  <a:alpha val="60000"/>
                </a:schemeClr>
              </a:solidFill>
              <a:effectLst/>
              <a:latin typeface="Helvetica" pitchFamily="2" charset="0"/>
            </a:endParaRPr>
          </a:p>
          <a:p>
            <a:br>
              <a:rPr lang="it-IT" sz="1800" dirty="0">
                <a:solidFill>
                  <a:schemeClr val="tx2">
                    <a:alpha val="60000"/>
                  </a:schemeClr>
                </a:solidFill>
              </a:rPr>
            </a:b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7" name="Segnaposto contenuto 6" descr="Immagine che contiene persona, vestiti, donna, Coscia&#10;&#10;Descrizione generata automaticamente">
            <a:extLst>
              <a:ext uri="{FF2B5EF4-FFF2-40B4-BE49-F238E27FC236}">
                <a16:creationId xmlns:a16="http://schemas.microsoft.com/office/drawing/2014/main" id="{233F6129-2E22-5EA7-6CDF-496116F24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7295" t="1786" r="14766" b="1552"/>
          <a:stretch/>
        </p:blipFill>
        <p:spPr>
          <a:xfrm>
            <a:off x="6409954" y="962525"/>
            <a:ext cx="4983950" cy="49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2846BE-460A-477B-A2F4-52F298BF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401D34-2155-4B53-A686-7345BE15C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7BCD97-E1A4-4EBB-8D1C-8CC0B55A6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DC1F21-AC5B-4D05-9108-5E5D28948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Ombra di un toro che combattono contro un orso">
            <a:extLst>
              <a:ext uri="{FF2B5EF4-FFF2-40B4-BE49-F238E27FC236}">
                <a16:creationId xmlns:a16="http://schemas.microsoft.com/office/drawing/2014/main" id="{9D2C3F91-F5C9-32E2-2787-998CB09C2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10686" r="-1" b="5022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B62A31B-BCAF-F2A0-1F0B-7AD00149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76" y="675627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Gli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animali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hanno</a:t>
            </a:r>
            <a:r>
              <a:rPr lang="en-US" sz="5400" dirty="0">
                <a:solidFill>
                  <a:srgbClr val="FFFFFF"/>
                </a:solidFill>
              </a:rPr>
              <a:t> tutti </a:t>
            </a:r>
            <a:r>
              <a:rPr lang="en-US" sz="5400" dirty="0" err="1">
                <a:solidFill>
                  <a:srgbClr val="FFFFFF"/>
                </a:solidFill>
              </a:rPr>
              <a:t>corpi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diversi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33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3C76E-D90C-413A-8E8C-91200175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C1D3A-1FF2-4964-B5B8-D9215E597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Una famiglia di elefanti che esplorano un territorio secco">
            <a:extLst>
              <a:ext uri="{FF2B5EF4-FFF2-40B4-BE49-F238E27FC236}">
                <a16:creationId xmlns:a16="http://schemas.microsoft.com/office/drawing/2014/main" id="{8C6FE756-F6E5-27C6-6C5B-ACB1D6AA3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0427F3-E6FC-4164-AF34-383970DD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E0EA030-B80B-BB5C-F966-5C67DE30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712" y="1836863"/>
            <a:ext cx="4567990" cy="31842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>
                <a:solidFill>
                  <a:srgbClr val="FFFFFF"/>
                </a:solidFill>
              </a:rPr>
              <a:t>Diresti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mai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che</a:t>
            </a:r>
            <a:r>
              <a:rPr lang="en-US" sz="5400" dirty="0">
                <a:solidFill>
                  <a:srgbClr val="FFFFFF"/>
                </a:solidFill>
              </a:rPr>
              <a:t> il </a:t>
            </a:r>
            <a:r>
              <a:rPr lang="en-US" sz="5400" dirty="0" err="1">
                <a:solidFill>
                  <a:srgbClr val="FFFFFF"/>
                </a:solidFill>
              </a:rPr>
              <a:t>corpo</a:t>
            </a:r>
            <a:r>
              <a:rPr lang="en-US" sz="5400" dirty="0">
                <a:solidFill>
                  <a:srgbClr val="FFFFFF"/>
                </a:solidFill>
              </a:rPr>
              <a:t> di un </a:t>
            </a:r>
            <a:r>
              <a:rPr lang="en-US" sz="5400" dirty="0" err="1">
                <a:solidFill>
                  <a:srgbClr val="FFFFFF"/>
                </a:solidFill>
              </a:rPr>
              <a:t>elefante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è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migliore</a:t>
            </a:r>
            <a:r>
              <a:rPr lang="en-US" sz="5400" dirty="0">
                <a:solidFill>
                  <a:srgbClr val="FFFFFF"/>
                </a:solidFill>
              </a:rPr>
              <a:t> di </a:t>
            </a:r>
            <a:r>
              <a:rPr lang="en-US" sz="5400" dirty="0" err="1">
                <a:solidFill>
                  <a:srgbClr val="FFFFFF"/>
                </a:solidFill>
              </a:rPr>
              <a:t>quello</a:t>
            </a:r>
            <a:r>
              <a:rPr lang="en-US" sz="5400" dirty="0">
                <a:solidFill>
                  <a:srgbClr val="FFFFFF"/>
                </a:solidFill>
              </a:rPr>
              <a:t> di </a:t>
            </a:r>
            <a:r>
              <a:rPr lang="en-US" sz="5400" dirty="0" err="1">
                <a:solidFill>
                  <a:srgbClr val="FFFFFF"/>
                </a:solidFill>
              </a:rPr>
              <a:t>una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gallina</a:t>
            </a:r>
            <a:r>
              <a:rPr lang="en-US" sz="54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175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3C76E-D90C-413A-8E8C-91200175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C1D3A-1FF2-4964-B5B8-D9215E597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Verdure e frutta assortite">
            <a:extLst>
              <a:ext uri="{FF2B5EF4-FFF2-40B4-BE49-F238E27FC236}">
                <a16:creationId xmlns:a16="http://schemas.microsoft.com/office/drawing/2014/main" id="{5B2BEAD5-9999-C7ED-315E-9D2F1659A6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10" b="712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0427F3-E6FC-4164-AF34-383970DD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051A7E-391A-47DD-4683-BED14907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600" y="728905"/>
            <a:ext cx="456799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 err="1">
                <a:solidFill>
                  <a:srgbClr val="FFFFFF"/>
                </a:solidFill>
              </a:rPr>
              <a:t>Abbiamo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imparato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quali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sono</a:t>
            </a:r>
            <a:r>
              <a:rPr lang="en-US" sz="4200" dirty="0">
                <a:solidFill>
                  <a:srgbClr val="FFFFFF"/>
                </a:solidFill>
              </a:rPr>
              <a:t> le </a:t>
            </a:r>
            <a:r>
              <a:rPr lang="en-US" sz="4200" dirty="0" err="1">
                <a:solidFill>
                  <a:srgbClr val="FFFFFF"/>
                </a:solidFill>
              </a:rPr>
              <a:t>basi</a:t>
            </a:r>
            <a:r>
              <a:rPr lang="en-US" sz="4200" dirty="0">
                <a:solidFill>
                  <a:srgbClr val="FFFFFF"/>
                </a:solidFill>
              </a:rPr>
              <a:t> di </a:t>
            </a:r>
            <a:r>
              <a:rPr lang="en-US" sz="4200" dirty="0" err="1">
                <a:solidFill>
                  <a:srgbClr val="FFFFFF"/>
                </a:solidFill>
              </a:rPr>
              <a:t>una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corretta</a:t>
            </a:r>
            <a:r>
              <a:rPr lang="en-US" sz="4200" dirty="0">
                <a:solidFill>
                  <a:srgbClr val="FFFFFF"/>
                </a:solidFill>
              </a:rPr>
              <a:t> </a:t>
            </a:r>
            <a:r>
              <a:rPr lang="en-US" sz="4200" dirty="0" err="1">
                <a:solidFill>
                  <a:srgbClr val="FFFFFF"/>
                </a:solidFill>
              </a:rPr>
              <a:t>alimentazione</a:t>
            </a:r>
            <a:r>
              <a:rPr lang="en-US" sz="42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509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53C76E-D90C-413A-8E8C-91200175B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EC1D3A-1FF2-4964-B5B8-D9215E597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halk drawing of people representing different genders">
            <a:extLst>
              <a:ext uri="{FF2B5EF4-FFF2-40B4-BE49-F238E27FC236}">
                <a16:creationId xmlns:a16="http://schemas.microsoft.com/office/drawing/2014/main" id="{81012800-E450-61D6-D21F-3BB8E023F1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01" b="332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E0427F3-E6FC-4164-AF34-383970DD5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D31DABF-62C0-A232-7143-7D0BE3886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875" y="1888958"/>
            <a:ext cx="8466220" cy="5202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it-IT" sz="3600" dirty="0">
                <a:solidFill>
                  <a:schemeClr val="bg1"/>
                </a:solidFill>
                <a:latin typeface="Helvetica" pitchFamily="2" charset="0"/>
              </a:rPr>
              <a:t>A</a:t>
            </a:r>
            <a:r>
              <a:rPr lang="it-IT" sz="3600" dirty="0">
                <a:solidFill>
                  <a:schemeClr val="bg1"/>
                </a:solidFill>
                <a:effectLst/>
                <a:latin typeface="Helvetica" pitchFamily="2" charset="0"/>
              </a:rPr>
              <a:t>llora perché dovremmo dire ai bambini e alle bambine che un corpo è meglio di un altro?</a:t>
            </a:r>
            <a:br>
              <a:rPr lang="it-IT" sz="2000" dirty="0">
                <a:effectLst/>
                <a:latin typeface="Helvetica" pitchFamily="2" charset="0"/>
              </a:rPr>
            </a:b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17F647-5EC9-04BB-F478-D2679CEF9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057"/>
            <a:ext cx="10515600" cy="3998306"/>
          </a:xfrm>
        </p:spPr>
        <p:txBody>
          <a:bodyPr/>
          <a:lstStyle/>
          <a:p>
            <a:r>
              <a:rPr lang="it-IT" b="1" dirty="0">
                <a:effectLst/>
                <a:latin typeface="Helvetica" pitchFamily="2" charset="0"/>
              </a:rPr>
              <a:t>Educare a creare una relazione positiva </a:t>
            </a:r>
            <a:r>
              <a:rPr lang="it-IT" dirty="0">
                <a:effectLst/>
                <a:latin typeface="Helvetica" pitchFamily="2" charset="0"/>
              </a:rPr>
              <a:t>e di conforto </a:t>
            </a:r>
            <a:r>
              <a:rPr lang="it-IT" b="1" dirty="0">
                <a:effectLst/>
                <a:latin typeface="Helvetica" pitchFamily="2" charset="0"/>
              </a:rPr>
              <a:t>con il proprio corpo</a:t>
            </a:r>
            <a:r>
              <a:rPr lang="it-IT" dirty="0">
                <a:effectLst/>
                <a:latin typeface="Helvetica" pitchFamily="2" charset="0"/>
              </a:rPr>
              <a:t>, rinforzata da un </a:t>
            </a:r>
            <a:r>
              <a:rPr lang="it-IT" b="1" dirty="0">
                <a:effectLst/>
                <a:latin typeface="Helvetica" pitchFamily="2" charset="0"/>
              </a:rPr>
              <a:t>dialogo interiore costruttivo </a:t>
            </a:r>
            <a:r>
              <a:rPr lang="it-IT" dirty="0">
                <a:effectLst/>
                <a:latin typeface="Helvetica" pitchFamily="2" charset="0"/>
              </a:rPr>
              <a:t>che contrasti le influenze sociali negative.</a:t>
            </a:r>
          </a:p>
          <a:p>
            <a:r>
              <a:rPr lang="it-IT" dirty="0">
                <a:latin typeface="Helvetica" pitchFamily="2" charset="0"/>
              </a:rPr>
              <a:t>Sperimentare il concetto</a:t>
            </a:r>
            <a:r>
              <a:rPr lang="it-IT" dirty="0">
                <a:effectLst/>
                <a:latin typeface="Helvetica" pitchFamily="2" charset="0"/>
              </a:rPr>
              <a:t> di autonomia e funzionalità, self-care che contempli </a:t>
            </a:r>
            <a:r>
              <a:rPr lang="it-IT" b="1" dirty="0">
                <a:effectLst/>
                <a:latin typeface="Helvetica" pitchFamily="2" charset="0"/>
              </a:rPr>
              <a:t>l'armonia</a:t>
            </a:r>
            <a:r>
              <a:rPr lang="it-IT" dirty="0">
                <a:effectLst/>
                <a:latin typeface="Helvetica" pitchFamily="2" charset="0"/>
              </a:rPr>
              <a:t> e </a:t>
            </a:r>
            <a:r>
              <a:rPr lang="it-IT" b="1" dirty="0">
                <a:effectLst/>
                <a:latin typeface="Helvetica" pitchFamily="2" charset="0"/>
              </a:rPr>
              <a:t>la sensibilità </a:t>
            </a:r>
            <a:r>
              <a:rPr lang="it-IT" dirty="0">
                <a:effectLst/>
                <a:latin typeface="Helvetica" pitchFamily="2" charset="0"/>
              </a:rPr>
              <a:t>verso il proprio corpo, considerando: </a:t>
            </a:r>
            <a:r>
              <a:rPr lang="it-IT" b="1" dirty="0">
                <a:effectLst/>
                <a:latin typeface="Helvetica" pitchFamily="2" charset="0"/>
              </a:rPr>
              <a:t>bisogni fisici, emotivi</a:t>
            </a:r>
            <a:r>
              <a:rPr lang="it-IT" b="1" dirty="0">
                <a:latin typeface="Helvetica" pitchFamily="2" charset="0"/>
              </a:rPr>
              <a:t> e</a:t>
            </a:r>
            <a:r>
              <a:rPr lang="it-IT" b="1" dirty="0">
                <a:effectLst/>
                <a:latin typeface="Helvetica" pitchFamily="2" charset="0"/>
              </a:rPr>
              <a:t> relazionali</a:t>
            </a:r>
            <a:r>
              <a:rPr lang="it-IT" dirty="0">
                <a:effectLst/>
                <a:latin typeface="Helvetica" pitchFamily="2" charset="0"/>
              </a:rPr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315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E74CE7-31A9-0F0F-2698-48FB59D4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521" y="794711"/>
            <a:ext cx="5609787" cy="1419887"/>
          </a:xfrm>
        </p:spPr>
        <p:txBody>
          <a:bodyPr anchor="b">
            <a:normAutofit/>
          </a:bodyPr>
          <a:lstStyle/>
          <a:p>
            <a:r>
              <a:rPr lang="it-IT" sz="4400" b="1" dirty="0" err="1">
                <a:solidFill>
                  <a:srgbClr val="FFFFFF"/>
                </a:solidFill>
              </a:rPr>
              <a:t>Embodiment</a:t>
            </a:r>
            <a:r>
              <a:rPr lang="it-IT" sz="4400" b="1" dirty="0">
                <a:solidFill>
                  <a:srgbClr val="FFFFFF"/>
                </a:solidFill>
              </a:rPr>
              <a:t> per bambini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40D430-0BB6-23F0-3CDA-E4F671A77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69" y="2687952"/>
            <a:ext cx="5796580" cy="2986087"/>
          </a:xfrm>
        </p:spPr>
        <p:txBody>
          <a:bodyPr>
            <a:normAutofit lnSpcReduction="10000"/>
          </a:bodyPr>
          <a:lstStyle/>
          <a:p>
            <a:r>
              <a:rPr lang="it-IT" sz="3600" dirty="0">
                <a:solidFill>
                  <a:srgbClr val="FFFFFF"/>
                </a:solidFill>
                <a:effectLst/>
                <a:latin typeface="Helvetica" pitchFamily="2" charset="0"/>
              </a:rPr>
              <a:t>il tuo corpo è come una casa, a cui puoi aggiungere le tende, i fiori, i giochi, i mobili, la bici...</a:t>
            </a:r>
          </a:p>
          <a:p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ivali di gomma sul retro">
            <a:extLst>
              <a:ext uri="{FF2B5EF4-FFF2-40B4-BE49-F238E27FC236}">
                <a16:creationId xmlns:a16="http://schemas.microsoft.com/office/drawing/2014/main" id="{EECD4693-CF04-CDC8-9F75-CABEDC90A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9622" r="47484" b="-2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1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E216F2-869E-8058-4101-F705EB0E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922061"/>
            <a:ext cx="4581526" cy="2986087"/>
          </a:xfrm>
        </p:spPr>
        <p:txBody>
          <a:bodyPr>
            <a:normAutofit fontScale="92500" lnSpcReduction="20000"/>
          </a:bodyPr>
          <a:lstStyle/>
          <a:p>
            <a:r>
              <a:rPr lang="it-IT" sz="3600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ogni cosa che aggiungerai creerà la tua casa, così che tu possa riconoscerla in mezzo a mille.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7" name="Graphic 6" descr="Casa">
            <a:extLst>
              <a:ext uri="{FF2B5EF4-FFF2-40B4-BE49-F238E27FC236}">
                <a16:creationId xmlns:a16="http://schemas.microsoft.com/office/drawing/2014/main" id="{55CA0503-EB8F-00B3-899A-6A3D55A2FE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0893" y="903652"/>
            <a:ext cx="5022907" cy="502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70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254C2-7B8B-AB0B-C080-F50CC096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831" y="1521244"/>
            <a:ext cx="5737917" cy="347662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effectLst/>
                <a:latin typeface="Helvetica" pitchFamily="2" charset="0"/>
              </a:rPr>
              <a:t>A volte dovrai decidere se mettere nella tua casa oggetti che ti regalano, cose ti portano altre persone o anche cose che verranno buttate contro la tua casa senza che ti venga mossa richiesta</a:t>
            </a:r>
          </a:p>
          <a:p>
            <a:endParaRPr lang="it-IT" sz="18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DB7FB2-4012-481D-B3D1-7301CCF6E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4982" y="-1328"/>
            <a:ext cx="440701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iavi di una casa">
            <a:extLst>
              <a:ext uri="{FF2B5EF4-FFF2-40B4-BE49-F238E27FC236}">
                <a16:creationId xmlns:a16="http://schemas.microsoft.com/office/drawing/2014/main" id="{CC846735-BA7E-F45A-7FEE-780286C66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42349" r="14757" b="-2"/>
          <a:stretch/>
        </p:blipFill>
        <p:spPr>
          <a:xfrm>
            <a:off x="7784982" y="-1328"/>
            <a:ext cx="44070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6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248E14-25AF-AD2E-6604-746776DDF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049" y="1935956"/>
            <a:ext cx="4581526" cy="2986087"/>
          </a:xfrm>
        </p:spPr>
        <p:txBody>
          <a:bodyPr>
            <a:normAutofit fontScale="47500" lnSpcReduction="20000"/>
          </a:bodyPr>
          <a:lstStyle/>
          <a:p>
            <a:r>
              <a:rPr lang="it-IT" sz="5100" dirty="0">
                <a:solidFill>
                  <a:schemeClr val="tx2">
                    <a:alpha val="60000"/>
                  </a:schemeClr>
                </a:solidFill>
                <a:effectLst/>
                <a:latin typeface="Helvetica" pitchFamily="2" charset="0"/>
              </a:rPr>
              <a:t>A volte vorrai cambiare i mobili o i giochi rispetto alla tua crescita, anche le dimensioni della tua casa potranno cambiare, potrei ampliarla, smantellarla... ma le fondamenta saranno sempre li.</a:t>
            </a: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 descr="Tendinastro su scatola di cartone">
            <a:extLst>
              <a:ext uri="{FF2B5EF4-FFF2-40B4-BE49-F238E27FC236}">
                <a16:creationId xmlns:a16="http://schemas.microsoft.com/office/drawing/2014/main" id="{9D3E4715-6531-35DB-74FD-33D2C15E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41797" r="9999" b="-2"/>
          <a:stretch/>
        </p:blipFill>
        <p:spPr>
          <a:xfrm>
            <a:off x="6995209" y="857251"/>
            <a:ext cx="3694275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1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BE5116-2DF5-8297-A01F-53A920E4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764" y="914401"/>
            <a:ext cx="6396036" cy="5086350"/>
          </a:xfrm>
        </p:spPr>
        <p:txBody>
          <a:bodyPr anchor="ctr">
            <a:normAutofit/>
          </a:bodyPr>
          <a:lstStyle/>
          <a:p>
            <a:r>
              <a:rPr lang="it-IT" dirty="0">
                <a:solidFill>
                  <a:srgbClr val="FFFFFF"/>
                </a:solidFill>
                <a:latin typeface="Helvetica" pitchFamily="2" charset="0"/>
              </a:rPr>
              <a:t>Imparare a riconoscere il nostro valore, i nostri punti di forza e di debolezza è fondamentale per crescere figli sani in grado di »stare in piedi» in questo mondo non sempre semplicissimo.</a:t>
            </a:r>
          </a:p>
        </p:txBody>
      </p:sp>
    </p:spTree>
    <p:extLst>
      <p:ext uri="{BB962C8B-B14F-4D97-AF65-F5344CB8AC3E}">
        <p14:creationId xmlns:p14="http://schemas.microsoft.com/office/powerpoint/2010/main" val="212164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ame 1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C31099-1BBD-40CE-BC60-FCE507419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CBDFC-4ADF-4297-B113-3B3F524F2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1FC1EF-ABB9-4B80-9582-E47C76BD0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088ED32-3423-429F-96E6-C5BF1A957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C788C1-07E3-4AC3-B8E7-37A0856A0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unto esclamativo su uno sfondo giallo">
            <a:extLst>
              <a:ext uri="{FF2B5EF4-FFF2-40B4-BE49-F238E27FC236}">
                <a16:creationId xmlns:a16="http://schemas.microsoft.com/office/drawing/2014/main" id="{C6CD0E1C-4B1B-4FD4-2EE3-C75A558EC3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24989" r="-1" b="-1"/>
          <a:stretch/>
        </p:blipFill>
        <p:spPr>
          <a:xfrm>
            <a:off x="20" y="10"/>
            <a:ext cx="12188932" cy="6857326"/>
          </a:xfrm>
          <a:prstGeom prst="rect">
            <a:avLst/>
          </a:prstGeom>
        </p:spPr>
      </p:pic>
      <p:sp>
        <p:nvSpPr>
          <p:cNvPr id="32" name="Frame 31">
            <a:extLst>
              <a:ext uri="{FF2B5EF4-FFF2-40B4-BE49-F238E27FC236}">
                <a16:creationId xmlns:a16="http://schemas.microsoft.com/office/drawing/2014/main" id="{BBB1F149-105F-4CE9-A59E-12133DCF5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664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4176F2-D2F3-325A-98D2-D8203E3C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Grazie</a:t>
            </a:r>
            <a:r>
              <a:rPr lang="en-US" sz="5400" dirty="0">
                <a:solidFill>
                  <a:srgbClr val="FFFFFF"/>
                </a:solidFill>
              </a:rPr>
              <a:t> per </a:t>
            </a:r>
            <a:r>
              <a:rPr lang="en-US" sz="5400" dirty="0" err="1">
                <a:solidFill>
                  <a:srgbClr val="FFFFFF"/>
                </a:solidFill>
              </a:rPr>
              <a:t>l’attenzione</a:t>
            </a:r>
            <a:r>
              <a:rPr lang="en-US" sz="5400" dirty="0">
                <a:solidFill>
                  <a:srgbClr val="FFFFF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54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758D3B-285F-08C3-A07C-AC7ED237B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034" y="2234536"/>
            <a:ext cx="424247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 err="1">
                <a:solidFill>
                  <a:srgbClr val="FFFFFF"/>
                </a:solidFill>
              </a:rPr>
              <a:t>Abbiamo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imparato</a:t>
            </a:r>
            <a:r>
              <a:rPr lang="en-US" sz="2600" dirty="0">
                <a:solidFill>
                  <a:srgbClr val="FFFFFF"/>
                </a:solidFill>
              </a:rPr>
              <a:t> come far </a:t>
            </a:r>
            <a:r>
              <a:rPr lang="en-US" sz="2600" dirty="0" err="1">
                <a:solidFill>
                  <a:srgbClr val="FFFFFF"/>
                </a:solidFill>
              </a:rPr>
              <a:t>ruotare</a:t>
            </a:r>
            <a:r>
              <a:rPr lang="en-US" sz="2600" dirty="0">
                <a:solidFill>
                  <a:srgbClr val="FFFFFF"/>
                </a:solidFill>
              </a:rPr>
              <a:t> le </a:t>
            </a:r>
            <a:r>
              <a:rPr lang="en-US" sz="2600" dirty="0" err="1">
                <a:solidFill>
                  <a:srgbClr val="FFFFFF"/>
                </a:solidFill>
              </a:rPr>
              <a:t>fonti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proteiche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durante</a:t>
            </a:r>
            <a:r>
              <a:rPr lang="en-US" sz="2600" dirty="0">
                <a:solidFill>
                  <a:srgbClr val="FFFFFF"/>
                </a:solidFill>
              </a:rPr>
              <a:t> la </a:t>
            </a:r>
            <a:r>
              <a:rPr lang="en-US" sz="2600" dirty="0" err="1">
                <a:solidFill>
                  <a:srgbClr val="FFFFFF"/>
                </a:solidFill>
              </a:rPr>
              <a:t>settimana</a:t>
            </a:r>
            <a:r>
              <a:rPr lang="en-US" sz="2600" dirty="0">
                <a:solidFill>
                  <a:srgbClr val="FFFFFF"/>
                </a:solidFill>
              </a:rPr>
              <a:t> e come </a:t>
            </a:r>
            <a:r>
              <a:rPr lang="en-US" sz="2600" dirty="0" err="1">
                <a:solidFill>
                  <a:srgbClr val="FFFFFF"/>
                </a:solidFill>
              </a:rPr>
              <a:t>costruire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piatti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unici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equilibrati</a:t>
            </a:r>
            <a:r>
              <a:rPr lang="en-US" sz="2600" dirty="0">
                <a:solidFill>
                  <a:srgbClr val="FFFFFF"/>
                </a:solidFill>
              </a:rPr>
              <a:t> di tutti </a:t>
            </a:r>
            <a:r>
              <a:rPr lang="en-US" sz="2600" dirty="0" err="1">
                <a:solidFill>
                  <a:srgbClr val="FFFFFF"/>
                </a:solidFill>
              </a:rPr>
              <a:t>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nutrienti</a:t>
            </a:r>
            <a:br>
              <a:rPr lang="en-US" sz="2600" dirty="0">
                <a:solidFill>
                  <a:srgbClr val="FFFFFF"/>
                </a:solidFill>
              </a:rPr>
            </a:br>
            <a:endParaRPr lang="en-US" sz="2600" dirty="0">
              <a:solidFill>
                <a:srgbClr val="FFFFFF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egnaposto contenuto 4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A2560ECC-DDDF-48D4-B005-43A277132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450066" y="984426"/>
            <a:ext cx="6261521" cy="489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5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CC223B-48C8-4CF6-3347-D1B7ADF4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261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it-IT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Oggi ci concentreremo su come: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E3127D-5EBB-4425-CEEA-FC99B90D5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212" y="3017923"/>
            <a:ext cx="4982264" cy="3159040"/>
          </a:xfrm>
        </p:spPr>
        <p:txBody>
          <a:bodyPr>
            <a:normAutofit/>
          </a:bodyPr>
          <a:lstStyle/>
          <a:p>
            <a:pPr marL="228600" indent="0">
              <a:buNone/>
            </a:pPr>
            <a:r>
              <a:rPr lang="it-IT" sz="1800" b="0" i="0" dirty="0">
                <a:solidFill>
                  <a:schemeClr val="tx2">
                    <a:alpha val="60000"/>
                  </a:schemeClr>
                </a:solidFill>
              </a:rPr>
              <a:t>L'alimentazione nei primi anni di vita giochi un ruolo cruciale nello sviluppo </a:t>
            </a:r>
            <a:r>
              <a:rPr lang="it-IT" sz="1800" b="1" i="0" dirty="0">
                <a:solidFill>
                  <a:schemeClr val="tx2">
                    <a:alpha val="60000"/>
                  </a:schemeClr>
                </a:solidFill>
              </a:rPr>
              <a:t>non solo fisico</a:t>
            </a:r>
            <a:r>
              <a:rPr lang="it-IT" sz="1800" b="0" i="0" dirty="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it-IT" sz="1800" b="1" i="0" dirty="0">
                <a:solidFill>
                  <a:schemeClr val="tx2">
                    <a:alpha val="60000"/>
                  </a:schemeClr>
                </a:solidFill>
              </a:rPr>
              <a:t>ma anche mentale ed emotivo </a:t>
            </a:r>
            <a:r>
              <a:rPr lang="it-IT" sz="1800" b="0" i="0" dirty="0">
                <a:solidFill>
                  <a:schemeClr val="tx2">
                    <a:alpha val="60000"/>
                  </a:schemeClr>
                </a:solidFill>
              </a:rPr>
              <a:t>dei bambini.</a:t>
            </a: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  <a:p>
            <a:endParaRPr lang="it-IT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53FA52-48F4-279C-220B-313362651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l="42190" r="17190"/>
          <a:stretch/>
        </p:blipFill>
        <p:spPr>
          <a:xfrm>
            <a:off x="6995234" y="857251"/>
            <a:ext cx="3694224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C2E2D6-8A8B-9E11-18D7-87AB1822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74" y="2078706"/>
            <a:ext cx="4581526" cy="29860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quanti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anni, secondo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voi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bambini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iniziano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ad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avere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consapevolezza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di come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appare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il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loro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corpo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agli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2400" dirty="0" err="1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altri</a:t>
            </a:r>
            <a:r>
              <a:rPr lang="en-US" sz="2400" dirty="0">
                <a:solidFill>
                  <a:schemeClr val="tx2">
                    <a:alpha val="60000"/>
                  </a:schemeClr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  <a:endParaRPr lang="it-IT" sz="2400" dirty="0">
              <a:solidFill>
                <a:schemeClr val="tx2">
                  <a:alpha val="60000"/>
                </a:schemeClr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6" name="Immagine 5" descr="Immagine che contiene interno, persona, pavimento, Giochi per bambini&#10;&#10;Descrizione generata automaticamente">
            <a:extLst>
              <a:ext uri="{FF2B5EF4-FFF2-40B4-BE49-F238E27FC236}">
                <a16:creationId xmlns:a16="http://schemas.microsoft.com/office/drawing/2014/main" id="{751F3980-34FA-EC82-E0E3-B5E5270C41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17" r="22758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E2912D-231A-BD00-EE05-2D65CB82C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33" y="1960368"/>
            <a:ext cx="424247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Diverse </a:t>
            </a:r>
            <a:r>
              <a:rPr lang="it-IT" sz="2600" dirty="0">
                <a:solidFill>
                  <a:srgbClr val="FFFFFF"/>
                </a:solidFill>
              </a:rPr>
              <a:t>ricerche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mostrano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che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l’insoddisfazione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corporea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può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manifestarsi</a:t>
            </a:r>
            <a:r>
              <a:rPr lang="en-US" sz="2600" dirty="0">
                <a:solidFill>
                  <a:srgbClr val="FFFFFF"/>
                </a:solidFill>
              </a:rPr>
              <a:t> molto presto.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 err="1">
                <a:solidFill>
                  <a:srgbClr val="FFFFFF"/>
                </a:solidFill>
              </a:rPr>
              <a:t>Tra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i</a:t>
            </a:r>
            <a:r>
              <a:rPr lang="en-US" sz="2600" dirty="0">
                <a:solidFill>
                  <a:srgbClr val="FFFFFF"/>
                </a:solidFill>
              </a:rPr>
              <a:t> 3 e </a:t>
            </a:r>
            <a:r>
              <a:rPr lang="en-US" sz="2600" dirty="0" err="1">
                <a:solidFill>
                  <a:srgbClr val="FFFFFF"/>
                </a:solidFill>
              </a:rPr>
              <a:t>i</a:t>
            </a:r>
            <a:r>
              <a:rPr lang="en-US" sz="2600" dirty="0">
                <a:solidFill>
                  <a:srgbClr val="FFFFFF"/>
                </a:solidFill>
              </a:rPr>
              <a:t> 5 anni. </a:t>
            </a:r>
            <a:br>
              <a:rPr lang="en-US" sz="2600" dirty="0">
                <a:solidFill>
                  <a:srgbClr val="FFFFFF"/>
                </a:solidFill>
              </a:rPr>
            </a:br>
            <a:r>
              <a:rPr lang="en-US" sz="2600" dirty="0">
                <a:solidFill>
                  <a:srgbClr val="FFFFFF"/>
                </a:solidFill>
              </a:rPr>
              <a:t>E </a:t>
            </a:r>
            <a:r>
              <a:rPr lang="en-US" sz="2600" dirty="0" err="1">
                <a:solidFill>
                  <a:srgbClr val="FFFFFF"/>
                </a:solidFill>
              </a:rPr>
              <a:t>che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già</a:t>
            </a:r>
            <a:r>
              <a:rPr lang="en-US" sz="2600" dirty="0">
                <a:solidFill>
                  <a:srgbClr val="FFFFFF"/>
                </a:solidFill>
              </a:rPr>
              <a:t> a 6 anni le </a:t>
            </a:r>
            <a:r>
              <a:rPr lang="en-US" sz="2600" dirty="0" err="1">
                <a:solidFill>
                  <a:srgbClr val="FFFFFF"/>
                </a:solidFill>
              </a:rPr>
              <a:t>bambine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cominciano</a:t>
            </a:r>
            <a:r>
              <a:rPr lang="en-US" sz="2600" dirty="0">
                <a:solidFill>
                  <a:srgbClr val="FFFFFF"/>
                </a:solidFill>
              </a:rPr>
              <a:t> a </a:t>
            </a:r>
            <a:r>
              <a:rPr lang="en-US" sz="2600" dirty="0" err="1">
                <a:solidFill>
                  <a:srgbClr val="FFFFFF"/>
                </a:solidFill>
              </a:rPr>
              <a:t>desiderare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corpi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più</a:t>
            </a:r>
            <a:r>
              <a:rPr lang="en-US" sz="2600" dirty="0">
                <a:solidFill>
                  <a:srgbClr val="FFFFFF"/>
                </a:solidFill>
              </a:rPr>
              <a:t> </a:t>
            </a:r>
            <a:r>
              <a:rPr lang="en-US" sz="2600" dirty="0" err="1">
                <a:solidFill>
                  <a:srgbClr val="FFFFFF"/>
                </a:solidFill>
              </a:rPr>
              <a:t>magri</a:t>
            </a:r>
            <a:r>
              <a:rPr lang="en-US" sz="26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B208871-3922-FCC0-057F-10038256F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0000"/>
          </a:blip>
          <a:srcRect l="-1" t="19421" r="-2525" b="39215"/>
          <a:stretch/>
        </p:blipFill>
        <p:spPr>
          <a:xfrm>
            <a:off x="4606226" y="1671610"/>
            <a:ext cx="7338410" cy="41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6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0334BF-0422-4A9A-BE46-AEB8C348B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8F2823-0279-49D8-928D-754B22253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E45E95-311C-41C7-A882-6E43F080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299D5D-ECC5-41EB-B830-C3A35FB35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37516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C91735-5EFE-44D1-8CC6-FDF0D11B6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33F926C-2613-475D-AEE4-CD7D87D3B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B89663-21AC-04E9-35DD-9E3E5E1C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2363"/>
            <a:ext cx="61055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Lo </a:t>
            </a:r>
            <a:r>
              <a:rPr lang="en-US" sz="3800" dirty="0" err="1">
                <a:solidFill>
                  <a:srgbClr val="FFFFFF"/>
                </a:solidFill>
              </a:rPr>
              <a:t>strumento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più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importate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che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hai</a:t>
            </a:r>
            <a:r>
              <a:rPr lang="en-US" sz="3800" dirty="0">
                <a:solidFill>
                  <a:srgbClr val="FFFFFF"/>
                </a:solidFill>
              </a:rPr>
              <a:t> come </a:t>
            </a:r>
            <a:r>
              <a:rPr lang="en-US" sz="3800" dirty="0" err="1">
                <a:solidFill>
                  <a:srgbClr val="FFFFFF"/>
                </a:solidFill>
              </a:rPr>
              <a:t>genitore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è</a:t>
            </a:r>
            <a:r>
              <a:rPr lang="en-US" sz="3800" dirty="0">
                <a:solidFill>
                  <a:srgbClr val="FFFFFF"/>
                </a:solidFill>
              </a:rPr>
              <a:t> </a:t>
            </a:r>
            <a:r>
              <a:rPr lang="en-US" sz="3800" dirty="0" err="1">
                <a:solidFill>
                  <a:srgbClr val="FFFFFF"/>
                </a:solidFill>
              </a:rPr>
              <a:t>quello</a:t>
            </a:r>
            <a:r>
              <a:rPr lang="en-US" sz="3800" dirty="0">
                <a:solidFill>
                  <a:srgbClr val="FFFFFF"/>
                </a:solidFill>
              </a:rPr>
              <a:t> di </a:t>
            </a:r>
            <a:r>
              <a:rPr lang="en-US" sz="3800" dirty="0" err="1">
                <a:solidFill>
                  <a:srgbClr val="FFFFFF"/>
                </a:solidFill>
              </a:rPr>
              <a:t>essere</a:t>
            </a:r>
            <a:r>
              <a:rPr lang="en-US" sz="3800" dirty="0">
                <a:solidFill>
                  <a:srgbClr val="FFFFFF"/>
                </a:solidFill>
              </a:rPr>
              <a:t> il </a:t>
            </a:r>
            <a:r>
              <a:rPr lang="en-US" sz="3800" dirty="0" err="1">
                <a:solidFill>
                  <a:srgbClr val="FFFFFF"/>
                </a:solidFill>
              </a:rPr>
              <a:t>loro</a:t>
            </a:r>
            <a:r>
              <a:rPr lang="en-US" sz="3800" dirty="0">
                <a:solidFill>
                  <a:srgbClr val="FFFFFF"/>
                </a:solidFill>
              </a:rPr>
              <a:t> «super </a:t>
            </a:r>
            <a:r>
              <a:rPr lang="en-US" sz="3800" dirty="0" err="1">
                <a:solidFill>
                  <a:srgbClr val="FFFFFF"/>
                </a:solidFill>
              </a:rPr>
              <a:t>eroe</a:t>
            </a:r>
            <a:r>
              <a:rPr lang="en-US" sz="3800" dirty="0">
                <a:solidFill>
                  <a:srgbClr val="FFFFFF"/>
                </a:solidFill>
              </a:rPr>
              <a:t>»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32A06-E9FE-4F5A-88A6-84905A72C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5675" y="0"/>
            <a:ext cx="4883277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rumenti da lavoro e forniture">
            <a:extLst>
              <a:ext uri="{FF2B5EF4-FFF2-40B4-BE49-F238E27FC236}">
                <a16:creationId xmlns:a16="http://schemas.microsoft.com/office/drawing/2014/main" id="{70A583E7-DE5C-69F2-E817-4581D7BE58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23037" r="29433" b="-2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7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6E45848-BEDA-4F24-9C4E-DA212095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B8117-A903-442C-9223-A4FEB85C3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9300B8-3117-43F8-9F8E-68DB9F002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AFAE680-42C1-4104-B74F-B0A8F1FB2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8A8BA9-B3FE-4C96-A0A1-72A0D2C8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ABCE494-DD7E-9270-CE66-AFB85C2E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235" y="515383"/>
            <a:ext cx="10515600" cy="2076450"/>
          </a:xfrm>
        </p:spPr>
        <p:txBody>
          <a:bodyPr anchor="b">
            <a:normAutofit/>
          </a:bodyPr>
          <a:lstStyle/>
          <a:p>
            <a:r>
              <a:rPr lang="it-IT" sz="4400" dirty="0">
                <a:solidFill>
                  <a:srgbClr val="FFFFFF"/>
                </a:solidFill>
              </a:rPr>
              <a:t>Per loro sei un eroe.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B932C7-2F6D-EEBA-9F12-C168FAB57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91" y="2790862"/>
            <a:ext cx="8467725" cy="2986087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rgbClr val="FFFFFF"/>
                </a:solidFill>
              </a:rPr>
              <a:t>I tuoi figli ti ammirano. Ascoltano attentamente tutto ciò che dici e fai. Quindi, per crescere bambini che abbiano un rapporto sereno con il proprio corpo, seguire questi principi è fondamentale.</a:t>
            </a:r>
          </a:p>
        </p:txBody>
      </p:sp>
    </p:spTree>
    <p:extLst>
      <p:ext uri="{BB962C8B-B14F-4D97-AF65-F5344CB8AC3E}">
        <p14:creationId xmlns:p14="http://schemas.microsoft.com/office/powerpoint/2010/main" val="53679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Materassini da yoga in una stanza">
            <a:extLst>
              <a:ext uri="{FF2B5EF4-FFF2-40B4-BE49-F238E27FC236}">
                <a16:creationId xmlns:a16="http://schemas.microsoft.com/office/drawing/2014/main" id="{EB546687-801D-529B-55B9-DDD7315FD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31" b="469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2841F2-D1A7-92D4-0A2B-7057696E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12" y="2630695"/>
            <a:ext cx="4396540" cy="31842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>
                <a:solidFill>
                  <a:srgbClr val="FFFFFF"/>
                </a:solidFill>
              </a:rPr>
              <a:t>Allena il </a:t>
            </a:r>
            <a:r>
              <a:rPr lang="en-US" sz="5400" dirty="0" err="1">
                <a:solidFill>
                  <a:srgbClr val="FFFFFF"/>
                </a:solidFill>
              </a:rPr>
              <a:t>tuo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corpo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perché</a:t>
            </a:r>
            <a:r>
              <a:rPr lang="en-US" sz="5400" dirty="0">
                <a:solidFill>
                  <a:srgbClr val="FFFFFF"/>
                </a:solidFill>
              </a:rPr>
              <a:t> lo </a:t>
            </a:r>
            <a:r>
              <a:rPr lang="en-US" sz="5400" dirty="0" err="1">
                <a:solidFill>
                  <a:srgbClr val="FFFFFF"/>
                </a:solidFill>
              </a:rPr>
              <a:t>ami</a:t>
            </a:r>
            <a:r>
              <a:rPr lang="en-US" sz="5400" dirty="0">
                <a:solidFill>
                  <a:srgbClr val="FFFFFF"/>
                </a:solidFill>
              </a:rPr>
              <a:t>, non </a:t>
            </a:r>
            <a:r>
              <a:rPr lang="en-US" sz="5400" dirty="0" err="1">
                <a:solidFill>
                  <a:srgbClr val="FFFFFF"/>
                </a:solidFill>
              </a:rPr>
              <a:t>perché</a:t>
            </a:r>
            <a:r>
              <a:rPr lang="en-US" sz="5400" dirty="0">
                <a:solidFill>
                  <a:srgbClr val="FFFFFF"/>
                </a:solidFill>
              </a:rPr>
              <a:t> lo </a:t>
            </a:r>
            <a:r>
              <a:rPr lang="en-US" sz="5400" dirty="0" err="1">
                <a:solidFill>
                  <a:srgbClr val="FFFFFF"/>
                </a:solidFill>
              </a:rPr>
              <a:t>odi</a:t>
            </a:r>
            <a:r>
              <a:rPr lang="en-US" sz="5400" dirty="0">
                <a:solidFill>
                  <a:srgbClr val="FFFFFF"/>
                </a:solidFill>
              </a:rPr>
              <a:t> e </a:t>
            </a:r>
            <a:r>
              <a:rPr lang="en-US" sz="5400" dirty="0" err="1">
                <a:solidFill>
                  <a:srgbClr val="FFFFFF"/>
                </a:solidFill>
              </a:rPr>
              <a:t>vuoi</a:t>
            </a:r>
            <a:r>
              <a:rPr lang="en-US" sz="5400" dirty="0">
                <a:solidFill>
                  <a:srgbClr val="FFFFFF"/>
                </a:solidFill>
              </a:rPr>
              <a:t> </a:t>
            </a:r>
            <a:r>
              <a:rPr lang="en-US" sz="5400" dirty="0" err="1">
                <a:solidFill>
                  <a:srgbClr val="FFFFFF"/>
                </a:solidFill>
              </a:rPr>
              <a:t>cambiarlo</a:t>
            </a:r>
            <a:r>
              <a:rPr lang="en-US" sz="54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22668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LeftStep">
      <a:dk1>
        <a:srgbClr val="000000"/>
      </a:dk1>
      <a:lt1>
        <a:srgbClr val="FFFFFF"/>
      </a:lt1>
      <a:dk2>
        <a:srgbClr val="2F1B2F"/>
      </a:dk2>
      <a:lt2>
        <a:srgbClr val="F0F3F2"/>
      </a:lt2>
      <a:accent1>
        <a:srgbClr val="E72989"/>
      </a:accent1>
      <a:accent2>
        <a:srgbClr val="D517C6"/>
      </a:accent2>
      <a:accent3>
        <a:srgbClr val="A629E7"/>
      </a:accent3>
      <a:accent4>
        <a:srgbClr val="542AD8"/>
      </a:accent4>
      <a:accent5>
        <a:srgbClr val="294AE7"/>
      </a:accent5>
      <a:accent6>
        <a:srgbClr val="1787D5"/>
      </a:accent6>
      <a:hlink>
        <a:srgbClr val="3F40BF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5479</TotalTime>
  <Words>848</Words>
  <Application>Microsoft Macintosh PowerPoint</Application>
  <PresentationFormat>Widescreen</PresentationFormat>
  <Paragraphs>49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5" baseType="lpstr">
      <vt:lpstr>Arial</vt:lpstr>
      <vt:lpstr>Avenir Next LT Pro</vt:lpstr>
      <vt:lpstr>Calibri</vt:lpstr>
      <vt:lpstr>Helvetica</vt:lpstr>
      <vt:lpstr>Helvetica Neue</vt:lpstr>
      <vt:lpstr>Sabon Next LT</vt:lpstr>
      <vt:lpstr>Wingdings</vt:lpstr>
      <vt:lpstr>LuminousVTI</vt:lpstr>
      <vt:lpstr>«Nutri i tuoi bambini con amore e buon senso»</vt:lpstr>
      <vt:lpstr>Abbiamo imparato quali sono le basi di una corretta alimentazione.</vt:lpstr>
      <vt:lpstr>Abbiamo imparato come far ruotare le fonti proteiche durante la settimana e come costruire piatti unici equilibrati di tutti i nutrienti </vt:lpstr>
      <vt:lpstr>Oggi ci concentreremo su come:</vt:lpstr>
      <vt:lpstr>Presentazione standard di PowerPoint</vt:lpstr>
      <vt:lpstr>Diverse ricerche mostrano che l’insoddisfazione corporea può manifestarsi molto presto.  Tra i 3 e i 5 anni.  E che già a 6 anni le bambine cominciano a desiderare corpi più magri.</vt:lpstr>
      <vt:lpstr>Lo strumento più importate che hai come genitore è quello di essere il loro «super eroe»</vt:lpstr>
      <vt:lpstr>Per loro sei un eroe.</vt:lpstr>
      <vt:lpstr>Allena il tuo corpo perché lo ami, non perché lo odi e vuoi cambiarlo.</vt:lpstr>
      <vt:lpstr>Allena il tuo corpo perché lo ami, non perché lo odi.</vt:lpstr>
      <vt:lpstr>2.  Sii consapevole del linguaggio che utilizzi quando parli di cibo</vt:lpstr>
      <vt:lpstr>Sii consapevole del linguaggio che utilizzi quando parli di cibo</vt:lpstr>
      <vt:lpstr>3.  Aiutali ad avere fiducia nella loro innata capacità di autoregolarsi </vt:lpstr>
      <vt:lpstr>Aiutali ad avere fiducia nella loro innata capacità di autoregolarsi</vt:lpstr>
      <vt:lpstr>4.  Non giudicare e non parlare negativamente del tuo corpo o di quello degli altri </vt:lpstr>
      <vt:lpstr>Svariati studi dimostrano che quando un bambino\a cresce in un ambiente in cui si commenta negativamente il proprio corpo o il corpo altrui, o si parla sempre di dieta.   Quellə bambinə avrà il 66% in più di rischio di sviluppare un rapporto conflittuale con il proprio corpo. </vt:lpstr>
      <vt:lpstr>Presentazione standard di PowerPoint</vt:lpstr>
      <vt:lpstr>Gli animali hanno tutti corpi diversi</vt:lpstr>
      <vt:lpstr>Diresti mai che il corpo di un elefante è migliore di quello di una gallina?</vt:lpstr>
      <vt:lpstr>Allora perché dovremmo dire ai bambini e alle bambine che un corpo è meglio di un altro? </vt:lpstr>
      <vt:lpstr>Presentazione standard di PowerPoint</vt:lpstr>
      <vt:lpstr>Embodiment per bambini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l’attenzione!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«Nutri i tuoi bambini con amore e buon senso»</dc:title>
  <dc:creator>Federica Patrinicola</dc:creator>
  <cp:lastModifiedBy>Federica Patrinicola</cp:lastModifiedBy>
  <cp:revision>28</cp:revision>
  <dcterms:created xsi:type="dcterms:W3CDTF">2024-03-07T09:30:09Z</dcterms:created>
  <dcterms:modified xsi:type="dcterms:W3CDTF">2024-04-08T09:01:31Z</dcterms:modified>
</cp:coreProperties>
</file>